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73" r:id="rId4"/>
    <p:sldId id="274" r:id="rId5"/>
    <p:sldId id="272" r:id="rId6"/>
    <p:sldId id="267" r:id="rId7"/>
    <p:sldId id="266" r:id="rId8"/>
    <p:sldId id="265" r:id="rId9"/>
    <p:sldId id="277" r:id="rId10"/>
    <p:sldId id="276" r:id="rId11"/>
    <p:sldId id="263" r:id="rId12"/>
    <p:sldId id="262" r:id="rId13"/>
    <p:sldId id="261" r:id="rId14"/>
    <p:sldId id="260" r:id="rId15"/>
    <p:sldId id="275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EFF"/>
    <a:srgbClr val="BBD6EF"/>
    <a:srgbClr val="EAEDF2"/>
    <a:srgbClr val="E9EEF3"/>
    <a:srgbClr val="C3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1" autoAdjust="0"/>
    <p:restoredTop sz="76481" autoAdjust="0"/>
  </p:normalViewPr>
  <p:slideViewPr>
    <p:cSldViewPr snapToGrid="0">
      <p:cViewPr varScale="1">
        <p:scale>
          <a:sx n="57" d="100"/>
          <a:sy n="57" d="100"/>
        </p:scale>
        <p:origin x="936" y="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EB66A-E459-40B1-AD74-91DE6E21CC95}" type="datetimeFigureOut">
              <a:rPr lang="en-GB" smtClean="0"/>
              <a:t>09/08/2016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8E1CF-8877-445C-91DC-ED128D97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89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ব্যবস্থাপনার প্রাথমিক পর্যায়ে শিক্ষার্থীদের মনোযোগ আকর্ষণের উদ্দেশ্যে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 স্লাইডটি। সংশ্লিষ্ট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ছবিটি দ্বারা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পাঠের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প্রেক্ষাপট বোঝানো হয়েছে । স্বাগতম স্লাইডটি নিয়ে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 কোন প্রশ্ন না থাকলে  কোনো আলোচনা নয় 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51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64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প্রথম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95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২য় ও ৩য়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জড় উপাদান ,জীব ও ভৌত উপাদান সম্পর্কে ধারণা দেয়া যেতে পারে । বাস্তুতন্ত্রের উপাদানসমূহের আন্তঃসম্পর্কও চিত্রের মাধ্যমে ব্যাখ্যা করা যেতে পারে ।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98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ছকটি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ব্ল্যাক বোর্ডে লিখে দেয়া যেতে পারে ,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 ৭ নং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স্লাইড দেখে ছকটি পূরণ করবে । পরে উত্তরগুলো মিলিয়ে নিবে ।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23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27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বাড়ির কাজে যদি চিত্র থাকে তবে চিত্রটি অবশ্যই শিক্ষার্থীদের প্রিন্ট করে দিতে হবে ।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প্রিন্ট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সম্ভব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উপাদানগুলোর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নিবে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5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0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5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1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8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0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8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50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7325" cmpd="dbl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gif"/><Relationship Id="rId4" Type="http://schemas.microsoft.com/office/2007/relationships/hdphoto" Target="../media/hdphoto4.wdp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4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3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8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gif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5" Type="http://schemas.openxmlformats.org/officeDocument/2006/relationships/image" Target="../media/image18.gif"/><Relationship Id="rId10" Type="http://schemas.openxmlformats.org/officeDocument/2006/relationships/image" Target="../media/image13.gif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24.gif"/><Relationship Id="rId10" Type="http://schemas.openxmlformats.org/officeDocument/2006/relationships/image" Target="../media/image28.jpeg"/><Relationship Id="rId4" Type="http://schemas.openxmlformats.org/officeDocument/2006/relationships/image" Target="../media/image23.gif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30.jpe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07572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2209800" y="1779597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বেশ</a:t>
            </a:r>
            <a:r>
              <a:rPr lang="en-US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10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 descr="C:\Users\Doel-1612i3\Downloads\animated_aquarium_with_fis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94" y="2301240"/>
            <a:ext cx="8229600" cy="36576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4" y="42824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Doel-1612i3\Downloads\1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94" y="4282440"/>
            <a:ext cx="5810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8"/>
          <p:cNvSpPr/>
          <p:nvPr/>
        </p:nvSpPr>
        <p:spPr>
          <a:xfrm>
            <a:off x="3084093" y="243840"/>
            <a:ext cx="6981825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নিচের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চিত্রটি দেখে একটি খাদ্যশিকল তৈর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ি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কর?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2" descr="C:\Users\Doel-1612i3\Downloads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04" y="273335"/>
            <a:ext cx="1371600" cy="137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2703094" y="1158240"/>
            <a:ext cx="3200400" cy="2706052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1941094" y="1844040"/>
            <a:ext cx="2209800" cy="1143000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954796" y="2068338"/>
            <a:ext cx="2124996" cy="457200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03094" y="1234440"/>
            <a:ext cx="2438400" cy="2706052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03094" y="1005840"/>
            <a:ext cx="3962400" cy="2934652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255294" y="2301240"/>
            <a:ext cx="2590800" cy="457200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0694" y="1234440"/>
            <a:ext cx="1714500" cy="2590800"/>
          </a:xfrm>
          <a:prstGeom prst="line">
            <a:avLst/>
          </a:prstGeom>
          <a:ln w="19050">
            <a:solidFill>
              <a:srgbClr val="FFDD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09904" y="6027541"/>
            <a:ext cx="5181601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খাদ্য শিকলঃ ঘাস-মশা-চিংড়ী-বড়মাছ 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94" y="46634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494" y="41300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94" y="51206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2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11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47989"/>
            <a:ext cx="243840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399" y="732710"/>
            <a:ext cx="183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 : ৮ 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701484"/>
            <a:ext cx="9757611" cy="1200329"/>
          </a:xfrm>
          <a:prstGeom prst="rect">
            <a:avLst/>
          </a:prstGeom>
          <a:solidFill>
            <a:srgbClr val="E9EEF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বাস্তুতন্ত্রের উপাদান ও সম্পর্ক প্রবাহ চিত্রের মাধ্যমে পোস্টার পেপারে অংকন কর ।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3" y="1255930"/>
            <a:ext cx="7025498" cy="3114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9920" r="38681" b="34752"/>
          <a:stretch/>
        </p:blipFill>
        <p:spPr>
          <a:xfrm>
            <a:off x="6852514" y="1453150"/>
            <a:ext cx="1735497" cy="1746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-1" r="28947" b="34752"/>
          <a:stretch/>
        </p:blipFill>
        <p:spPr>
          <a:xfrm>
            <a:off x="2483578" y="1139936"/>
            <a:ext cx="2149642" cy="206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C:\Documents and Settings\User\My Documents\Downloads\sundarban_munkey.jpg"/>
          <p:cNvPicPr>
            <a:picLocks noChangeAspect="1" noChangeArrowheads="1"/>
          </p:cNvPicPr>
          <p:nvPr/>
        </p:nvPicPr>
        <p:blipFill rotWithShape="1">
          <a:blip r:embed="rId6"/>
          <a:srcRect b="8633"/>
          <a:stretch/>
        </p:blipFill>
        <p:spPr bwMode="auto">
          <a:xfrm>
            <a:off x="8211878" y="1255930"/>
            <a:ext cx="1314183" cy="1262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bearthicket.com/btcrittergifs/gifdeeranim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32820"/>
            <a:ext cx="1040729" cy="83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earthicket.com/btcrittergifs/gifdeeranim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6456" y="3390620"/>
            <a:ext cx="1089887" cy="5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tives-town.info/history/images/deer_field_grazing_lg_clr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15" y="1319048"/>
            <a:ext cx="2477934" cy="19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ia.giphy.com/media/W8fWP13NK8og/giphy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19" y="1319048"/>
            <a:ext cx="945471" cy="8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estanimations.com/Animals/Mammals/Cats/Tigers/animatedtiger-1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624" y="3560761"/>
            <a:ext cx="564422" cy="60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7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12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25919"/>
            <a:ext cx="190500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C:\Users\Use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463" y="395973"/>
            <a:ext cx="6487328" cy="3687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Doel-1612i3\Downloads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20" y="395973"/>
            <a:ext cx="979280" cy="781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animated\frogs2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523322" y="2978487"/>
            <a:ext cx="1232051" cy="945065"/>
          </a:xfrm>
          <a:prstGeom prst="rect">
            <a:avLst/>
          </a:prstGeom>
          <a:noFill/>
        </p:spPr>
      </p:pic>
      <p:pic>
        <p:nvPicPr>
          <p:cNvPr id="15" name="Picture 2" descr="G:\animatedsnake-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85727">
            <a:off x="5391257" y="2444685"/>
            <a:ext cx="1070662" cy="50029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09800" y="4194300"/>
            <a:ext cx="835465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১.চিত্রের পরিবেশের জড় ও জীব উপাদানের সম্পর্ককে কী বলা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4601" y="4828240"/>
            <a:ext cx="15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. </a:t>
            </a:r>
            <a:r>
              <a:rPr lang="en-US" sz="28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বায়োম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1400" y="4791555"/>
            <a:ext cx="15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</a:t>
            </a:r>
            <a:r>
              <a:rPr lang="en-US" sz="28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বাস্তুতন্ত্র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4601" y="5460800"/>
            <a:ext cx="1997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</a:t>
            </a:r>
            <a:r>
              <a:rPr lang="en-US" sz="28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বায়োস্ফেয়ার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81400" y="5448359"/>
            <a:ext cx="19871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</a:t>
            </a:r>
            <a:r>
              <a:rPr lang="en-US" sz="2800" dirty="0" err="1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প্রডিউসার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43463" y="1363579"/>
            <a:ext cx="2711905" cy="14530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135837" y="425919"/>
            <a:ext cx="902763" cy="76944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918673" y="4113526"/>
            <a:ext cx="546272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.চিত্রের চিহ্নিত উপাদানগুলো হলো--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8673" y="6190877"/>
            <a:ext cx="15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I, II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3832" y="6190877"/>
            <a:ext cx="15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.II,III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1730" y="6212308"/>
            <a:ext cx="146304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.I,III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14536" y="6212308"/>
            <a:ext cx="19871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.I,II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r>
              <a:rPr lang="en-US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8673" y="4864204"/>
            <a:ext cx="21199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জড়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66736" y="4866915"/>
            <a:ext cx="24865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II.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ভৌত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1399" y="4866501"/>
            <a:ext cx="285346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III.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জীবজ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18673" y="5547010"/>
            <a:ext cx="21199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 সঠিক ?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1203" y="4482303"/>
            <a:ext cx="546272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৩.চিত্রের খাদ্যশিকল ব্লাকবোর্ডে লিখ ?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13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613" y="328272"/>
            <a:ext cx="2514600" cy="851297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887264"/>
            <a:ext cx="1051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চিত্রের উপাদানগুলো কিভাবে একে অপরের সাথে সম্পর্কিত --বিশ্লেষণ কর?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2399" y="1238741"/>
            <a:ext cx="11887200" cy="3376249"/>
            <a:chOff x="116378" y="1095487"/>
            <a:chExt cx="11887200" cy="3376249"/>
          </a:xfrm>
        </p:grpSpPr>
        <p:sp>
          <p:nvSpPr>
            <p:cNvPr id="25" name="AutoShape 6" descr="ঘাস ফড়িং এর চিত্র ফলাফল"/>
            <p:cNvSpPr>
              <a:spLocks noChangeAspect="1" noChangeArrowheads="1"/>
            </p:cNvSpPr>
            <p:nvPr/>
          </p:nvSpPr>
          <p:spPr bwMode="auto">
            <a:xfrm>
              <a:off x="990600" y="2571713"/>
              <a:ext cx="1900017" cy="1900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606" y="1095487"/>
              <a:ext cx="2771775" cy="2571750"/>
            </a:xfrm>
            <a:prstGeom prst="rect">
              <a:avLst/>
            </a:prstGeom>
          </p:spPr>
        </p:pic>
        <p:pic>
          <p:nvPicPr>
            <p:cNvPr id="27" name="Picture 8" descr="http://static.guim.co.uk/sys-images/Guardian/About/General/2011/4/8/1302276357468/The-great-green-grasshopp-0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98814" flipH="1">
              <a:off x="2649693" y="2824699"/>
              <a:ext cx="968398" cy="58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://static1.squarespace.com/static/5181d5b7e4b07b8c66ed5614/t/52155709e4b069b81518e685/1377130252807/gras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78" y="2811309"/>
              <a:ext cx="118872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https://ce12b193d2f7d75eb0d1-a678cc8f4f890e88f71fe9818106b11e.ssl.cf1.rackcdn.com/vault/img/2012/08/09/5023fe9fc29e061d3f000005/medium_sun-b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358" y="1491171"/>
              <a:ext cx="1523596" cy="1516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ttp://vignette1.wikia.nocookie.net/chickens/images/c/c8/Hen.jpg/revision/latest?cb=2010122723012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007" y="1850737"/>
              <a:ext cx="2245465" cy="20558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 descr="http://froglegs.org/ediblefrog2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75493" y="2755580"/>
              <a:ext cx="870819" cy="7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05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14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2474" y="974558"/>
            <a:ext cx="3236496" cy="47364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1600" dirty="0" smtClean="0">
                <a:solidFill>
                  <a:srgbClr val="663300"/>
                </a:solidFill>
                <a:latin typeface="NikoshBAN" pitchFamily="2" charset="0"/>
                <a:cs typeface="NikoshBAN" pitchFamily="2" charset="0"/>
              </a:rPr>
              <a:t>গুরুত্বপূর্ণ  শব্দসমূহ </a:t>
            </a:r>
            <a:endParaRPr lang="bn-BD" sz="1200" dirty="0" smtClean="0">
              <a:latin typeface="NikoshBAN" pitchFamily="2" charset="0"/>
              <a:cs typeface="NikoshBAN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বাস্তুতন্ত্র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জড় উপাদান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ভৌত উপাদান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জীবজ উপাদান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উৎপাদক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খাদক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বিয়োজক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bn-BD" sz="12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খাদ্য শিকল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15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12" descr="http://3.bp.blogspot.com/--XD0WKLnoq0/UgCXLvsqsiI/AAAAAAAAACM/idpCIq8xI4c/s1600/seasons-in-banglades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"/>
          <a:stretch/>
        </p:blipFill>
        <p:spPr bwMode="auto">
          <a:xfrm>
            <a:off x="0" y="78603"/>
            <a:ext cx="12055498" cy="66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i.imgflip.com/krg7w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9" y="5096084"/>
            <a:ext cx="1890396" cy="12602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users.gtn.net/bnash/img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08" y="78602"/>
            <a:ext cx="452864" cy="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users.gtn.net/bnash/img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50" y="279129"/>
            <a:ext cx="452864" cy="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users.gtn.net/bnash/img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66" y="78602"/>
            <a:ext cx="452864" cy="3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www.ucanews.com/uploads/2011/03/FFT310_1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/>
          <a:stretch/>
        </p:blipFill>
        <p:spPr bwMode="auto">
          <a:xfrm>
            <a:off x="10163841" y="78604"/>
            <a:ext cx="1906254" cy="106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i.imgflip.com/krg7w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41" y="2092407"/>
            <a:ext cx="1432592" cy="9550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picgifs.com/graphics/s/snakes/graphics-snakes-83466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91" y="5494076"/>
            <a:ext cx="756193" cy="3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http://www.ihuntcanada.com/pics/jump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65" y="4656788"/>
            <a:ext cx="441991" cy="4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://www.ihuntcanada.com/pics/jump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23" y="3334263"/>
            <a:ext cx="494780" cy="4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http://www.ihuntcanada.com/pics/jump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47" y="4752700"/>
            <a:ext cx="441991" cy="4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37" y="5494076"/>
            <a:ext cx="140368" cy="1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179937" y="3833635"/>
            <a:ext cx="2799838" cy="123986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3800" b="1" dirty="0" smtClean="0">
                <a:ln w="11430"/>
                <a:solidFill>
                  <a:srgbClr val="00FF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sz="13800" b="1" dirty="0" smtClean="0">
                <a:ln w="11430"/>
                <a:solidFill>
                  <a:srgbClr val="CC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3800" b="1" dirty="0">
              <a:ln w="11430"/>
              <a:solidFill>
                <a:srgbClr val="CC99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16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583" y="2963072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</a:t>
            </a:r>
            <a:r>
              <a:rPr lang="en-US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dirty="0" err="1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583" y="5055476"/>
            <a:ext cx="91074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প্রশিক্ষক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টিটিসি,কুমিল্লা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1583" y="1667672"/>
            <a:ext cx="8763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055" y="483476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</a:t>
            </a:fld>
            <a:endParaRPr lang="en-GB" sz="1400" dirty="0">
              <a:solidFill>
                <a:schemeClr val="bg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 descr="C:\Documents and Settings\User\My Documents\Downloads\6594087997_10c66cf62d_z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0283"/>
          <a:stretch>
            <a:fillRect/>
          </a:stretch>
        </p:blipFill>
        <p:spPr bwMode="auto">
          <a:xfrm>
            <a:off x="228600" y="128337"/>
            <a:ext cx="11734800" cy="659313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038600" y="381138"/>
            <a:ext cx="1219200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457338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D1F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457338"/>
            <a:ext cx="914400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71DA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457338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CC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7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3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4031" y="1508197"/>
            <a:ext cx="3048000" cy="856513"/>
          </a:xfrm>
          <a:prstGeom prst="round2Diag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7892" y="3649579"/>
            <a:ext cx="2672834" cy="1585234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 নাসরীন সুলতানা </a:t>
            </a: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সহ</a:t>
            </a:r>
            <a:r>
              <a:rPr lang="en-US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কারী</a:t>
            </a:r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শিক্ষক</a:t>
            </a:r>
            <a:endParaRPr lang="en-US" b="1" dirty="0" smtClean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রংপুর জিলা স্কুল, রংপুর ।  </a:t>
            </a:r>
            <a:endParaRPr lang="en-US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79295" y="3411144"/>
            <a:ext cx="26108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জীব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দশম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শ্রেণি </a:t>
            </a:r>
            <a:endParaRPr lang="en-US" sz="3200" b="1" dirty="0" smtClean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১৩ অধ্যায় 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5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hevron 7"/>
          <p:cNvSpPr/>
          <p:nvPr/>
        </p:nvSpPr>
        <p:spPr>
          <a:xfrm rot="5183078">
            <a:off x="5750595" y="3643291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5183078">
            <a:off x="5772043" y="4310766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183078">
            <a:off x="5772044" y="4880313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5" b="19883"/>
          <a:stretch/>
        </p:blipFill>
        <p:spPr bwMode="auto">
          <a:xfrm>
            <a:off x="7412224" y="2146839"/>
            <a:ext cx="1297867" cy="1487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32810" y="1138989"/>
            <a:ext cx="8550442" cy="4796590"/>
          </a:xfrm>
          <a:prstGeom prst="rect">
            <a:avLst/>
          </a:prstGeom>
          <a:noFill/>
          <a:ln w="127000" cmpd="thinThick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4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97848"/>
            <a:ext cx="7844592" cy="46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2565" y="509175"/>
            <a:ext cx="6705603" cy="646986"/>
          </a:xfrm>
          <a:prstGeom prst="round2DiagRect">
            <a:avLst/>
          </a:prstGeom>
          <a:solidFill>
            <a:srgbClr val="C3FCFD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পরিবেশের কোন কোন উপাদান দেখতে পাচ্ছ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4393" y="434155"/>
            <a:ext cx="9240253" cy="646986"/>
          </a:xfrm>
          <a:prstGeom prst="round2DiagRect">
            <a:avLst/>
          </a:prstGeom>
          <a:solidFill>
            <a:srgbClr val="C3FCFD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পরিবেশের এই উপাদানগুলো কী একে অপরের সাথে সম্পর্কিত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762" y="445279"/>
            <a:ext cx="5793207" cy="646986"/>
          </a:xfrm>
          <a:prstGeom prst="round2DiagRect">
            <a:avLst/>
          </a:prstGeom>
          <a:solidFill>
            <a:srgbClr val="C3FCFD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এই সম্পর্ককে  এককথায় কী বলতে পারি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9" y="1572868"/>
            <a:ext cx="5890983" cy="369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953225" y="5917933"/>
            <a:ext cx="14782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9" y="1121722"/>
            <a:ext cx="1647825" cy="1695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6" y="969322"/>
            <a:ext cx="1647825" cy="1695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/>
          <p:nvPr/>
        </p:nvCxnSpPr>
        <p:spPr>
          <a:xfrm>
            <a:off x="2975971" y="4998720"/>
            <a:ext cx="12455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23760" y="3596640"/>
            <a:ext cx="92964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070860" y="3689499"/>
            <a:ext cx="92964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483325" y="3136672"/>
            <a:ext cx="37177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বাস্তুতন্ত্র </a:t>
            </a:r>
            <a:endParaRPr lang="en-GB" sz="115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94860" y="3136672"/>
            <a:ext cx="716731" cy="85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493069" y="3304053"/>
            <a:ext cx="716731" cy="85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8" grpId="0" animBg="1"/>
      <p:bldP spid="18" grpId="1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5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522" y="1550205"/>
            <a:ext cx="4735519" cy="7078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শিক্ষার্থীরা---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621209"/>
            <a:ext cx="4495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1.বাস্তু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তন্ত্র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ব্যাখ্যা করতে পারবে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823" y="3522390"/>
            <a:ext cx="5493777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বাস্তুতন্ত্রের উপাদানসমূহ চিহ্নিত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60522" y="514859"/>
            <a:ext cx="2895600" cy="762000"/>
            <a:chOff x="2362201" y="762000"/>
            <a:chExt cx="2895600" cy="762000"/>
          </a:xfrm>
        </p:grpSpPr>
        <p:sp>
          <p:nvSpPr>
            <p:cNvPr id="10" name="Rectangle 9"/>
            <p:cNvSpPr/>
            <p:nvPr/>
          </p:nvSpPr>
          <p:spPr>
            <a:xfrm>
              <a:off x="2362201" y="762000"/>
              <a:ext cx="2895600" cy="762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71762" y="914400"/>
              <a:ext cx="2304184" cy="4572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bn-BD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শিখনফল: </a:t>
              </a:r>
              <a:endParaRPr lang="en-US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8200" y="4423571"/>
            <a:ext cx="7467600" cy="523220"/>
          </a:xfrm>
          <a:prstGeom prst="rect">
            <a:avLst/>
          </a:prstGeom>
          <a:solidFill>
            <a:srgbClr val="E7FE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বাস্তুতন্ত্রের উপাদানসমূহের আন্তঃসম্পর্ক বিশ্লেষণ 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823" y="5389960"/>
            <a:ext cx="8176018" cy="523220"/>
          </a:xfrm>
          <a:prstGeom prst="rect">
            <a:avLst/>
          </a:prstGeom>
          <a:solidFill>
            <a:srgbClr val="E7FE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বাস্তুতন্ত্রের খাদ্য শিকল ব্যাখ্যা 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6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354998" y="1849975"/>
            <a:ext cx="12546998" cy="4047233"/>
            <a:chOff x="-296581" y="1930512"/>
            <a:chExt cx="12546998" cy="4047233"/>
          </a:xfrm>
        </p:grpSpPr>
        <p:pic>
          <p:nvPicPr>
            <p:cNvPr id="32" name="Picture 31" descr="C:\Documents and Settings\User\My Documents\Downloads\sundarban.jpg"/>
            <p:cNvPicPr>
              <a:picLocks noChangeAspect="1" noChangeArrowheads="1"/>
            </p:cNvPicPr>
            <p:nvPr/>
          </p:nvPicPr>
          <p:blipFill>
            <a:blip r:embed="rId3"/>
            <a:srcRect t="66667" r="9091" b="5555"/>
            <a:stretch>
              <a:fillRect/>
            </a:stretch>
          </p:blipFill>
          <p:spPr bwMode="auto">
            <a:xfrm>
              <a:off x="160421" y="3117989"/>
              <a:ext cx="11919284" cy="2667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10" descr="http://static1.squarespace.com/static/5181d5b7e4b07b8c66ed5614/t/52155709e4b069b81518e685/1377130252807/gras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77721">
              <a:off x="-296581" y="2446262"/>
              <a:ext cx="4709119" cy="16383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static1.squarespace.com/static/5181d5b7e4b07b8c66ed5614/t/52155709e4b069b81518e685/1377130252807/gras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996" y="1930512"/>
              <a:ext cx="4709119" cy="16383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http://static1.squarespace.com/static/5181d5b7e4b07b8c66ed5614/t/52155709e4b069b81518e685/1377130252807/gras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8357">
              <a:off x="7682317" y="2377497"/>
              <a:ext cx="4568100" cy="16383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orig11.deviantart.net/e5b6/f/2014/175/0/c/spore_building___common_water_hyacinth_png_by_tote_meistarinn-d7nqj7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0473" y="3255807"/>
              <a:ext cx="1714155" cy="171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https://pondplants.files.wordpress.com/2008/12/water-hyacinth-on-arrival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10" y="3480081"/>
              <a:ext cx="994948" cy="1601190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 descr="http://images.linnlive.com/b845015e16a41a44731e8526da2c0460/b0b336ae-9ff9-4c9f-b2b8-05ac08a16de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" b="100000" l="3352" r="959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90" y="3987224"/>
              <a:ext cx="1530032" cy="1282150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://images.linnlive.com/b845015e16a41a44731e8526da2c0460/b0b336ae-9ff9-4c9f-b2b8-05ac08a16de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3224" y="3962176"/>
              <a:ext cx="1530032" cy="1282150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orig11.deviantart.net/e5b6/f/2014/175/0/c/spore_building___common_water_hyacinth_png_by_tote_meistarinn-d7nqj7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186" y="3905096"/>
              <a:ext cx="1714155" cy="171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 descr="http://images.linnlive.com/b845015e16a41a44731e8526da2c0460/b0b336ae-9ff9-4c9f-b2b8-05ac08a16de5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496" y="4695595"/>
              <a:ext cx="1530032" cy="1282150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6994358" y="136538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o</a:t>
            </a:r>
            <a:r>
              <a:rPr lang="en-US" sz="1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371600" y="1066800"/>
            <a:ext cx="2209800" cy="21336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457200" y="1981200"/>
            <a:ext cx="1981200" cy="6096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-300498" y="2205498"/>
            <a:ext cx="2124996" cy="3048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1066800" y="1371600"/>
            <a:ext cx="2133600" cy="16764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371600" y="990600"/>
            <a:ext cx="3200400" cy="22860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38100" y="2324100"/>
            <a:ext cx="2057400" cy="1588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838200" y="1676400"/>
            <a:ext cx="2057400" cy="114300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3" descr="F:\animated\0_Risby Park Fishing Ponds Animated 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07627">
            <a:off x="4565764" y="3385083"/>
            <a:ext cx="1169745" cy="171266"/>
          </a:xfrm>
          <a:prstGeom prst="rect">
            <a:avLst/>
          </a:prstGeom>
          <a:noFill/>
        </p:spPr>
      </p:pic>
      <p:pic>
        <p:nvPicPr>
          <p:cNvPr id="53" name="Picture 3" descr="F:\animated\0_Risby Park Fishing Ponds Animated 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07627">
            <a:off x="4236516" y="3609638"/>
            <a:ext cx="1169745" cy="136093"/>
          </a:xfrm>
          <a:prstGeom prst="rect">
            <a:avLst/>
          </a:prstGeom>
          <a:noFill/>
        </p:spPr>
      </p:pic>
      <p:pic>
        <p:nvPicPr>
          <p:cNvPr id="54" name="Picture 3" descr="F:\animated\0_Risby Park Fishing Ponds Animated 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07627">
            <a:off x="4610031" y="3871428"/>
            <a:ext cx="1169745" cy="136093"/>
          </a:xfrm>
          <a:prstGeom prst="rect">
            <a:avLst/>
          </a:prstGeom>
          <a:noFill/>
        </p:spPr>
      </p:pic>
      <p:pic>
        <p:nvPicPr>
          <p:cNvPr id="55" name="Picture 3" descr="F:\animated\0_Risby Park Fishing Ponds Animated 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07627">
            <a:off x="3534432" y="3453809"/>
            <a:ext cx="1169745" cy="136093"/>
          </a:xfrm>
          <a:prstGeom prst="rect">
            <a:avLst/>
          </a:prstGeom>
          <a:noFill/>
        </p:spPr>
      </p:pic>
      <p:pic>
        <p:nvPicPr>
          <p:cNvPr id="56" name="Picture 3" descr="F:\animated\0_Risby Park Fishing Ponds Animated fish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307627">
            <a:off x="3561527" y="3835753"/>
            <a:ext cx="1169745" cy="136093"/>
          </a:xfrm>
          <a:prstGeom prst="rect">
            <a:avLst/>
          </a:prstGeom>
          <a:noFill/>
        </p:spPr>
      </p:pic>
      <p:pic>
        <p:nvPicPr>
          <p:cNvPr id="57" name="Picture 2" descr="F:\animated\frogs27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788741" flipH="1">
            <a:off x="1755517" y="2933592"/>
            <a:ext cx="1600200" cy="1066800"/>
          </a:xfrm>
          <a:prstGeom prst="rect">
            <a:avLst/>
          </a:prstGeom>
          <a:noFill/>
        </p:spPr>
      </p:pic>
      <p:pic>
        <p:nvPicPr>
          <p:cNvPr id="58" name="Picture 2" descr="C:\Documents and Settings\User\My Documents\Downloads\Duck_catches_fish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7621449" y="2232797"/>
            <a:ext cx="1371600" cy="1447800"/>
          </a:xfrm>
          <a:prstGeom prst="rect">
            <a:avLst/>
          </a:prstGeom>
          <a:noFill/>
        </p:spPr>
      </p:pic>
      <p:pic>
        <p:nvPicPr>
          <p:cNvPr id="59" name="Picture 3" descr="G:\animatedsnake-3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941354">
            <a:off x="5767196" y="4152681"/>
            <a:ext cx="1666875" cy="485825"/>
          </a:xfrm>
          <a:prstGeom prst="rect">
            <a:avLst/>
          </a:prstGeom>
          <a:noFill/>
        </p:spPr>
      </p:pic>
      <p:pic>
        <p:nvPicPr>
          <p:cNvPr id="60" name="Picture 2" descr="C:\Users\Doel-1612i3\Downloads\2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5" y="198232"/>
            <a:ext cx="13716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185519" y="3077736"/>
            <a:ext cx="537327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co</a:t>
            </a:r>
            <a:r>
              <a:rPr lang="en-US" sz="1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2" name="Picture 61" descr="C:\Users\Doel-1612i3\Downloads\1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028" y="4792236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:\Users\Doel-1612i3\Downloads\1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319" y="4754136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C:\Users\Doel-1612i3\Downloads\1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19" y="4906536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C:\Users\Doel-1612i3\Downloads\1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719" y="4982736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Documents and Settings\User\My Documents\Downloads\fish068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59843" y="4089618"/>
            <a:ext cx="533400" cy="819150"/>
          </a:xfrm>
          <a:prstGeom prst="rect">
            <a:avLst/>
          </a:prstGeom>
          <a:noFill/>
        </p:spPr>
      </p:pic>
      <p:pic>
        <p:nvPicPr>
          <p:cNvPr id="68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19" y="50589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19" y="49827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19" y="51351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19" y="46779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19" y="47541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19" y="47541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:\Users\Doel-1612i3\Downloads\e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19" y="498273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loud 74"/>
          <p:cNvSpPr/>
          <p:nvPr/>
        </p:nvSpPr>
        <p:spPr>
          <a:xfrm>
            <a:off x="9534492" y="484929"/>
            <a:ext cx="2338136" cy="81377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/>
          <p:cNvSpPr/>
          <p:nvPr/>
        </p:nvSpPr>
        <p:spPr>
          <a:xfrm>
            <a:off x="7299158" y="218190"/>
            <a:ext cx="2338136" cy="81377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/>
          <p:cNvSpPr/>
          <p:nvPr/>
        </p:nvSpPr>
        <p:spPr>
          <a:xfrm>
            <a:off x="1939959" y="172721"/>
            <a:ext cx="2338136" cy="81377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396519" y="503323"/>
            <a:ext cx="2803358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90327" y="5853983"/>
            <a:ext cx="966772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বেঁচে থাকার জন্য জীব সম্প্রদায় ও জড় পরিবেশের মাঝে নিবিড় সম্পর্ক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63088" y="459606"/>
            <a:ext cx="2040710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বাস্তুতন্ত্র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6" name="Picture 65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88" y="5938292"/>
            <a:ext cx="443306" cy="6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754514" y="1089418"/>
            <a:ext cx="6585638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বাস্তুতন্ত্রে 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উপাদান দেখতে পাচ্ছ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31609" y="5895882"/>
            <a:ext cx="394068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জীব ,জড় ও ভৌত উপাদান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0.10456 C 0.06407 -0.0953 0.0599 -0.08674 0.05851 -0.07749 C 0.05243 -0.03886 0.06025 -0.04696 0.04202 -0.02012 C 0.03698 0.00046 0.02882 0.01342 0.02014 0.03215 C 0.01094 0.05182 0.00521 0.07032 -0.00434 0.08929 C -0.00798 0.10525 -0.01145 0.11867 -0.02326 0.13047 C -0.02847 0.15082 -0.03593 0.16354 -0.04496 0.18228 C -0.0533 0.1994 -0.05764 0.2149 -0.07239 0.22577 C -0.07604 0.23919 -0.07691 0.25723 -0.08298 0.26949 C -0.08906 0.28175 -0.0934 0.29193 -0.09687 0.30511 C -0.09774 0.32431 -0.09948 0.34351 -0.09948 0.36248 C -0.09948 0.38422 -0.09253 0.35762 -0.09948 0.37914 C -0.09652 0.40828 -0.10104 0.41453 -0.09392 0.40111 " pathEditMode="relative" rAng="0" ptsTypes="ffffffffffffA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26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0555 C -0.00612 -0.02754 -0.00299 -0.05925 -0.00416 -0.07939 C -0.0052 -0.09004 -0.01484 -0.10208 -0.01901 -0.11296 C -0.02109 -0.125 -0.02317 -0.1375 -0.02656 -0.14953 C -0.02812 -0.15601 -0.03242 -0.16111 -0.03398 -0.16759 C -0.03841 -0.18518 -0.0371 -0.20324 -0.0414 -0.22106 C -0.04427 -0.23402 -0.05195 -0.24537 -0.05807 -0.25763 C -0.04687 -0.26342 -0.05091 -0.26782 -0.05247 -0.27893 C -0.05325 -0.28263 -0.0539 -0.28634 -0.05442 -0.28981 C -0.05612 -0.30046 -0.05911 -0.30972 -0.06184 -0.3199 C -0.0625 -0.32268 -0.06184 -0.32569 -0.06393 -0.32777 C -0.06471 -0.32939 -0.06731 -0.32986 -0.06927 -0.33078 C -0.07291 -0.34398 -0.07877 -0.35532 -0.0858 -0.36736 C -0.0914 -0.37685 -0.09296 -0.38657 -0.09908 -0.39583 C -0.10429 -0.41967 -0.10429 -0.4324 -0.10429 -0.45995 " pathEditMode="relative" rAng="0" ptsTypes="AAAAAAAAAAAAAAA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227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1" grpId="0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7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2" descr="F:\animated\snak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55" y="2482415"/>
            <a:ext cx="11903825" cy="360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Doel-1612i3\Downloads\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23" y="3784230"/>
            <a:ext cx="1101351" cy="12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animated\fish_ani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6988" y="3688016"/>
            <a:ext cx="906380" cy="35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lowchart: Delay 14"/>
          <p:cNvSpPr/>
          <p:nvPr/>
        </p:nvSpPr>
        <p:spPr>
          <a:xfrm rot="5400000">
            <a:off x="4585354" y="-1178253"/>
            <a:ext cx="3065628" cy="11903825"/>
          </a:xfrm>
          <a:prstGeom prst="flowChartDelay">
            <a:avLst/>
          </a:prstGeom>
          <a:noFill/>
          <a:ln w="7620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6255" y="2482415"/>
            <a:ext cx="11903825" cy="696807"/>
          </a:xfrm>
          <a:prstGeom prst="rect">
            <a:avLst/>
          </a:prstGeom>
          <a:solidFill>
            <a:srgbClr val="C5F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2" descr="G:\animatedsnake-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85727">
            <a:off x="5171834" y="3558201"/>
            <a:ext cx="1310920" cy="461251"/>
          </a:xfrm>
          <a:prstGeom prst="rect">
            <a:avLst/>
          </a:prstGeom>
          <a:noFill/>
        </p:spPr>
      </p:pic>
      <p:pic>
        <p:nvPicPr>
          <p:cNvPr id="20" name="Picture 2" descr="C:\Users\User\Downloads\Birds_in_sky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087" y="907327"/>
            <a:ext cx="11903825" cy="211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C:\Documents and Settings\User\My Documents\Downloads\midwife_fungus@bod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76084" y="5286484"/>
            <a:ext cx="850232" cy="696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Documents and Settings\User\My Documents\Downloads\midwife_fungus@bod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3588" y="5439179"/>
            <a:ext cx="862265" cy="706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5" descr="C:\Users\Doel-1612i3\Downloads\1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629" y="2219634"/>
            <a:ext cx="175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27952" y="192238"/>
            <a:ext cx="9980429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বাস্তুতন্ত্রের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উপাদানগুলো চিহ্নিত করে নীচের ছকটি পূরণ কর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200" y="1186490"/>
            <a:ext cx="77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CO</a:t>
            </a:r>
            <a:r>
              <a:rPr lang="bn-BD" sz="24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endParaRPr lang="en-GB" sz="2400" baseline="-25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40872" y="2201706"/>
            <a:ext cx="58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O</a:t>
            </a:r>
            <a:r>
              <a:rPr lang="bn-BD" sz="2400" baseline="-25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endParaRPr lang="en-GB" sz="2400" baseline="-25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3" descr="C:\Documents and Settings\User\My Documents\Downloads\phytoplankton_mug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0362398" y="5351033"/>
            <a:ext cx="456231" cy="35484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924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1999" y="6244364"/>
            <a:ext cx="1167063" cy="365125"/>
          </a:xfrm>
        </p:spPr>
        <p:txBody>
          <a:bodyPr/>
          <a:lstStyle/>
          <a:p>
            <a:r>
              <a:rPr lang="en-US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86661" y="6407209"/>
            <a:ext cx="1592180" cy="182562"/>
          </a:xfrm>
        </p:spPr>
        <p:txBody>
          <a:bodyPr/>
          <a:lstStyle/>
          <a:p>
            <a:r>
              <a:rPr lang="as-IN" sz="1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7574" y="6424679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latin typeface="NikoshBAN" panose="02000000000000000000" pitchFamily="2" charset="0"/>
                <a:cs typeface="NikoshBAN" panose="02000000000000000000" pitchFamily="2" charset="0"/>
              </a:rPr>
              <a:t>8</a:t>
            </a:fld>
            <a:endParaRPr lang="en-GB" sz="1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030" y="361998"/>
            <a:ext cx="34089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বাস্তুতন্ত্রের উপাদানসমূহ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39851" y="1010651"/>
            <a:ext cx="8022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57136" y="1331494"/>
            <a:ext cx="8341895" cy="48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57136" y="1331493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39852" y="1379622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299031" y="1331494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79357" y="1698138"/>
            <a:ext cx="16483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জড় উপাদান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5347" y="1748595"/>
            <a:ext cx="174057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ভৌত উপাদান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66080" y="1728345"/>
            <a:ext cx="162776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জীব উপাদান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65157" y="2141439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07431" y="2468620"/>
            <a:ext cx="17044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99410" y="2459434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003884" y="2477807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5296" y="2812361"/>
            <a:ext cx="125830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95337" y="2796936"/>
            <a:ext cx="110991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562470" y="2511303"/>
            <a:ext cx="2951748" cy="1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0038344" y="2181666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586533" y="2491154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9693435" y="2532618"/>
            <a:ext cx="5277" cy="789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1506197" y="2511303"/>
            <a:ext cx="8021" cy="35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57375" y="2829625"/>
            <a:ext cx="11773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934948" y="3350495"/>
            <a:ext cx="1195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87804" y="2866746"/>
            <a:ext cx="1195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8940218" y="3843302"/>
            <a:ext cx="24063" cy="2006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64" idx="1"/>
          </p:cNvCxnSpPr>
          <p:nvPr/>
        </p:nvCxnSpPr>
        <p:spPr>
          <a:xfrm flipV="1">
            <a:off x="8931937" y="4226618"/>
            <a:ext cx="551446" cy="27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964281" y="4791316"/>
            <a:ext cx="557463" cy="10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8957260" y="5307067"/>
            <a:ext cx="543425" cy="17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974304" y="5849622"/>
            <a:ext cx="5735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9483383" y="4026563"/>
            <a:ext cx="153603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33772" y="4595464"/>
            <a:ext cx="153603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499684" y="5109703"/>
            <a:ext cx="153603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533773" y="5649567"/>
            <a:ext cx="153603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81016" y="2812360"/>
            <a:ext cx="127258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অজৈব বস্তু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70269" y="2796935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জৈব বস্তু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54717" y="3605032"/>
            <a:ext cx="76326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4771" y="4307882"/>
            <a:ext cx="9294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756732" y="3486969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806492" y="4324242"/>
            <a:ext cx="108522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18332" y="234822"/>
            <a:ext cx="289009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254788" y="2483486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247770" y="3231220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47769" y="4066697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47768" y="4849003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45760" y="5571732"/>
            <a:ext cx="8099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950357" y="2830704"/>
            <a:ext cx="1195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উৎপাদক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34948" y="3337003"/>
            <a:ext cx="1195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খাদক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787803" y="2860461"/>
            <a:ext cx="1195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বিয়োজক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525924" y="5602006"/>
            <a:ext cx="159029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সর্বোচ্চ খাদক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466080" y="3977691"/>
            <a:ext cx="156963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তৃণভোজী/১ম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499684" y="4561001"/>
            <a:ext cx="156963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মাংশাসী/২য়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483383" y="5107114"/>
            <a:ext cx="184584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৩য় স্তরের খাদক 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4717" y="3601064"/>
            <a:ext cx="76326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O2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4748" y="4303914"/>
            <a:ext cx="9394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CO2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3201" y="4324242"/>
            <a:ext cx="111418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মৃত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দেহ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772275" y="3486968"/>
            <a:ext cx="121043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বর্জ্য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49028" y="2501258"/>
            <a:ext cx="11349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সূর্যালোক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36849" y="3231219"/>
            <a:ext cx="1163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 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20437" y="4089107"/>
            <a:ext cx="116933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বায়ুপ্রবাহ  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24890" y="4854161"/>
            <a:ext cx="20299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ভূপৃষ্ট থেকে গভীরতা   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20438" y="5566574"/>
            <a:ext cx="82743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উচ্চতা   </a:t>
            </a:r>
            <a:endParaRPr lang="en-GB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01457" y="361998"/>
            <a:ext cx="183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 : ৩ 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42" grpId="0" animBg="1"/>
      <p:bldP spid="43" grpId="0" animBg="1"/>
      <p:bldP spid="45" grpId="0" animBg="1"/>
      <p:bldP spid="64" grpId="0" animBg="1"/>
      <p:bldP spid="65" grpId="0" animBg="1"/>
      <p:bldP spid="66" grpId="0" animBg="1"/>
      <p:bldP spid="67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91" grpId="0" animBg="1"/>
      <p:bldP spid="92" grpId="0" animBg="1"/>
      <p:bldP spid="93" grpId="0" animBg="1"/>
      <p:bldP spid="9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9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4" name="Picture 2" descr="C:\Documents and Settings\User\My Documents\Downloads\tabs_features_row2_pondclear.jpg"/>
          <p:cNvPicPr>
            <a:picLocks noChangeAspect="1" noChangeArrowheads="1"/>
          </p:cNvPicPr>
          <p:nvPr/>
        </p:nvPicPr>
        <p:blipFill>
          <a:blip r:embed="rId3"/>
          <a:srcRect l="64961" r="584"/>
          <a:stretch>
            <a:fillRect/>
          </a:stretch>
        </p:blipFill>
        <p:spPr bwMode="auto">
          <a:xfrm>
            <a:off x="1732640" y="825829"/>
            <a:ext cx="7787351" cy="4905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roup 105"/>
          <p:cNvGrpSpPr/>
          <p:nvPr/>
        </p:nvGrpSpPr>
        <p:grpSpPr>
          <a:xfrm>
            <a:off x="1741550" y="2403184"/>
            <a:ext cx="4495800" cy="3328406"/>
            <a:chOff x="1596044" y="2249978"/>
            <a:chExt cx="5486400" cy="4724400"/>
          </a:xfrm>
          <a:blipFill>
            <a:blip r:embed="rId4"/>
            <a:tile tx="0" ty="0" sx="100000" sy="100000" flip="none" algn="tl"/>
          </a:blipFill>
        </p:grpSpPr>
        <p:sp>
          <p:nvSpPr>
            <p:cNvPr id="75" name="Rectangle 74"/>
            <p:cNvSpPr/>
            <p:nvPr/>
          </p:nvSpPr>
          <p:spPr>
            <a:xfrm>
              <a:off x="1596044" y="2249978"/>
              <a:ext cx="1905000" cy="114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596044" y="3392978"/>
              <a:ext cx="3124200" cy="1219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96044" y="4612178"/>
              <a:ext cx="4343400" cy="1295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96044" y="5831378"/>
              <a:ext cx="5486400" cy="114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9" name="Picture 2" descr="C:\Documents and Settings\User\My Documents\Downloads\sunny000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0553" y="1062434"/>
            <a:ext cx="753533" cy="81905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Picture 3" descr="C:\Documents and Settings\User\My Documents\Downloads\midwife_fungus@bod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6677" y="4921915"/>
            <a:ext cx="1443651" cy="791986"/>
          </a:xfrm>
          <a:prstGeom prst="rect">
            <a:avLst/>
          </a:prstGeom>
          <a:noFill/>
        </p:spPr>
      </p:pic>
      <p:pic>
        <p:nvPicPr>
          <p:cNvPr id="81" name="Picture 3" descr="C:\Documents and Settings\User\My Documents\Downloads\phytoplankton_mu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6202" y="2132838"/>
            <a:ext cx="1194894" cy="1194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4" descr="C:\Documents and Settings\User\My Documents\Downloads\Royal Hawaiian water plants.JPG"/>
          <p:cNvPicPr>
            <a:picLocks noChangeAspect="1" noChangeArrowheads="1"/>
          </p:cNvPicPr>
          <p:nvPr/>
        </p:nvPicPr>
        <p:blipFill>
          <a:blip r:embed="rId8" cstate="print"/>
          <a:srcRect l="6250" t="25000" r="16667"/>
          <a:stretch>
            <a:fillRect/>
          </a:stretch>
        </p:blipFill>
        <p:spPr bwMode="auto">
          <a:xfrm>
            <a:off x="1634466" y="1080869"/>
            <a:ext cx="1333972" cy="1391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Picture 2" descr="C:\Documents and Settings\User\My Documents\Downloads\Duck_catches_fis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9411" y="2707086"/>
            <a:ext cx="1110336" cy="2351300"/>
          </a:xfrm>
          <a:prstGeom prst="rect">
            <a:avLst/>
          </a:prstGeom>
          <a:noFill/>
        </p:spPr>
      </p:pic>
      <p:sp>
        <p:nvSpPr>
          <p:cNvPr id="86" name="Right Arrow 85"/>
          <p:cNvSpPr/>
          <p:nvPr/>
        </p:nvSpPr>
        <p:spPr>
          <a:xfrm rot="2326213">
            <a:off x="2877855" y="1964518"/>
            <a:ext cx="608711" cy="402664"/>
          </a:xfrm>
          <a:prstGeom prst="rightArrow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/>
          <p:cNvSpPr/>
          <p:nvPr/>
        </p:nvSpPr>
        <p:spPr>
          <a:xfrm rot="2326213">
            <a:off x="6106017" y="4909524"/>
            <a:ext cx="608711" cy="402664"/>
          </a:xfrm>
          <a:prstGeom prst="rightArrow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/>
          <p:cNvSpPr/>
          <p:nvPr/>
        </p:nvSpPr>
        <p:spPr>
          <a:xfrm rot="2620844">
            <a:off x="5133936" y="3917878"/>
            <a:ext cx="608711" cy="402664"/>
          </a:xfrm>
          <a:prstGeom prst="rightArrow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/>
          <p:cNvSpPr/>
          <p:nvPr/>
        </p:nvSpPr>
        <p:spPr>
          <a:xfrm rot="2970923">
            <a:off x="4135908" y="3102329"/>
            <a:ext cx="669076" cy="402664"/>
          </a:xfrm>
          <a:prstGeom prst="rightArrow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>
          <a:xfrm rot="10800000" flipH="1" flipV="1">
            <a:off x="6237351" y="4998842"/>
            <a:ext cx="254927" cy="224028"/>
          </a:xfrm>
          <a:prstGeom prst="straightConnector1">
            <a:avLst/>
          </a:prstGeom>
          <a:ln w="57150">
            <a:solidFill>
              <a:srgbClr val="EFF4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5258129" y="3965997"/>
            <a:ext cx="304800" cy="228600"/>
          </a:xfrm>
          <a:prstGeom prst="straightConnector1">
            <a:avLst/>
          </a:prstGeom>
          <a:ln w="57150">
            <a:solidFill>
              <a:srgbClr val="EFF4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047443" y="2059185"/>
            <a:ext cx="228600" cy="152400"/>
          </a:xfrm>
          <a:prstGeom prst="straightConnector1">
            <a:avLst/>
          </a:prstGeom>
          <a:ln w="57150">
            <a:solidFill>
              <a:srgbClr val="EFF4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6200000" flipH="1">
            <a:off x="4316117" y="3087211"/>
            <a:ext cx="228600" cy="228600"/>
          </a:xfrm>
          <a:prstGeom prst="straightConnector1">
            <a:avLst/>
          </a:prstGeom>
          <a:ln w="57150">
            <a:solidFill>
              <a:srgbClr val="EFF4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4" descr="C:\Users\Doel-1612i3\Downloads\1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9924" y="3530061"/>
            <a:ext cx="1219201" cy="48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/>
          <p:cNvSpPr txBox="1"/>
          <p:nvPr/>
        </p:nvSpPr>
        <p:spPr>
          <a:xfrm>
            <a:off x="2785714" y="270682"/>
            <a:ext cx="6251606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খাদ্য শক্তি কিভাবে স্থানান্তরিত হচ্ছে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3" name="Picture 112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29" y="5853734"/>
            <a:ext cx="443306" cy="6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1437373" y="5955940"/>
            <a:ext cx="931725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খাদ্য শক্তি উৎপাদক থেকে বিভিন্ন স্তরের খাদকের মধ্যে প্রবাহিত হচ্ছে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728547" y="235343"/>
            <a:ext cx="2637453" cy="715089"/>
          </a:xfrm>
          <a:prstGeom prst="round2DiagRect">
            <a:avLst/>
          </a:prstGeom>
          <a:solidFill>
            <a:srgbClr val="E7FEFF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খাদ্যশিকল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-0.02222 L 5E-6 -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1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125 0.0277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3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025 0.0277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3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2773 0.0282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4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9" grpId="0" animBg="1"/>
      <p:bldP spid="119" grpId="1" animBg="1"/>
      <p:bldP spid="1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750</Words>
  <Application>Microsoft Office PowerPoint</Application>
  <PresentationFormat>Widescreen</PresentationFormat>
  <Paragraphs>182</Paragraphs>
  <Slides>16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122</cp:revision>
  <dcterms:created xsi:type="dcterms:W3CDTF">2015-11-01T13:29:14Z</dcterms:created>
  <dcterms:modified xsi:type="dcterms:W3CDTF">2016-08-09T09:30:49Z</dcterms:modified>
</cp:coreProperties>
</file>